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839" r:id="rId2"/>
  </p:sldMasterIdLst>
  <p:notesMasterIdLst>
    <p:notesMasterId r:id="rId12"/>
  </p:notesMasterIdLst>
  <p:sldIdLst>
    <p:sldId id="261" r:id="rId3"/>
    <p:sldId id="270" r:id="rId4"/>
    <p:sldId id="271" r:id="rId5"/>
    <p:sldId id="272" r:id="rId6"/>
    <p:sldId id="275" r:id="rId7"/>
    <p:sldId id="276" r:id="rId8"/>
    <p:sldId id="277" r:id="rId9"/>
    <p:sldId id="274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>
      <p:cViewPr>
        <p:scale>
          <a:sx n="89" d="100"/>
          <a:sy n="89" d="100"/>
        </p:scale>
        <p:origin x="-774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33298133131714"/>
          <c:y val="8.0403728010648726E-2"/>
          <c:w val="0.73900463176871534"/>
          <c:h val="0.71086025266668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випускників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2015-2016 н.р.</c:v>
                </c:pt>
                <c:pt idx="1">
                  <c:v>2016-2017 н.р.</c:v>
                </c:pt>
                <c:pt idx="2">
                  <c:v>2017-2018 н.р.</c:v>
                </c:pt>
                <c:pt idx="3">
                  <c:v>2018-2019 н.р.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12</c:v>
                </c:pt>
                <c:pt idx="2">
                  <c:v>13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E5-480F-8DDC-947E3661A6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студентів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2015-2016 н.р.</c:v>
                </c:pt>
                <c:pt idx="1">
                  <c:v>2016-2017 н.р.</c:v>
                </c:pt>
                <c:pt idx="2">
                  <c:v>2017-2018 н.р.</c:v>
                </c:pt>
                <c:pt idx="3">
                  <c:v>2018-2019 н.р.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11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E5-480F-8DDC-947E3661A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90304"/>
        <c:axId val="43409408"/>
      </c:barChart>
      <c:catAx>
        <c:axId val="4349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3409408"/>
        <c:crosses val="autoZero"/>
        <c:auto val="1"/>
        <c:lblAlgn val="ctr"/>
        <c:lblOffset val="100"/>
        <c:noMultiLvlLbl val="0"/>
      </c:catAx>
      <c:valAx>
        <c:axId val="4340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3490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D92FC-8FE3-4981-AE5F-DC28C7335B86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E9E96-864D-44CE-B30A-AA9751EB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7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E9E96-864D-44CE-B30A-AA9751EB07C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2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0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5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855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75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78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8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57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440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16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49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77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22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39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562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113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62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58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790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47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3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8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1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1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9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3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E14F10-0BD1-4FC6-8100-8A844DE2ED7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F856DB-AC80-4C6B-B1DA-AB3926A2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6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6EA24B-097A-4FE0-A72A-2304C380860A}"/>
              </a:ext>
            </a:extLst>
          </p:cNvPr>
          <p:cNvSpPr txBox="1"/>
          <p:nvPr/>
        </p:nvSpPr>
        <p:spPr>
          <a:xfrm>
            <a:off x="96819" y="75304"/>
            <a:ext cx="1176981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                  </a:t>
            </a:r>
          </a:p>
          <a:p>
            <a:pPr algn="ctr"/>
            <a:r>
              <a:rPr lang="uk-UA" sz="4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                  </a:t>
            </a:r>
            <a:r>
              <a:rPr lang="uk-UA" sz="4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uk-UA" sz="5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Дитина</a:t>
            </a:r>
            <a:endParaRPr lang="uk-UA" sz="5400" b="1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5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             у центрі </a:t>
            </a:r>
          </a:p>
          <a:p>
            <a:pPr algn="ctr"/>
            <a:r>
              <a:rPr lang="uk-UA" sz="5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            </a:t>
            </a:r>
            <a:r>
              <a:rPr lang="uk-UA" sz="5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освітнього  </a:t>
            </a:r>
            <a:r>
              <a:rPr lang="uk-UA" sz="5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процесу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lvl="8"/>
            <a:r>
              <a:rPr lang="ru-RU" sz="2400" b="1" dirty="0" smtClean="0">
                <a:solidFill>
                  <a:srgbClr val="002060"/>
                </a:solidFill>
              </a:rPr>
              <a:t>            </a:t>
            </a:r>
          </a:p>
          <a:p>
            <a:pPr lvl="8"/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</a:p>
          <a:p>
            <a:pPr lvl="8"/>
            <a:endParaRPr lang="ru-RU" sz="2400" b="1" dirty="0">
              <a:solidFill>
                <a:srgbClr val="002060"/>
              </a:solidFill>
            </a:endParaRPr>
          </a:p>
          <a:p>
            <a:pPr lvl="8"/>
            <a:r>
              <a:rPr lang="ru-RU" sz="2400" b="1" dirty="0" smtClean="0">
                <a:solidFill>
                  <a:srgbClr val="002060"/>
                </a:solidFill>
              </a:rPr>
              <a:t>     Директор Новоекономічної </a:t>
            </a:r>
            <a:r>
              <a:rPr lang="ru-RU" sz="2400" b="1" dirty="0">
                <a:solidFill>
                  <a:srgbClr val="002060"/>
                </a:solidFill>
              </a:rPr>
              <a:t>ЗОШ І-ІІІ </a:t>
            </a:r>
            <a:r>
              <a:rPr lang="ru-RU" sz="2400" b="1" dirty="0" err="1" smtClean="0">
                <a:solidFill>
                  <a:srgbClr val="002060"/>
                </a:solidFill>
              </a:rPr>
              <a:t>ступенів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8"/>
            <a:r>
              <a:rPr lang="ru-RU" sz="2400" b="1" dirty="0" smtClean="0">
                <a:solidFill>
                  <a:srgbClr val="002060"/>
                </a:solidFill>
              </a:rPr>
              <a:t>     Балашов </a:t>
            </a:r>
            <a:r>
              <a:rPr lang="ru-RU" sz="2400" b="1" dirty="0" err="1" smtClean="0">
                <a:solidFill>
                  <a:srgbClr val="002060"/>
                </a:solidFill>
              </a:rPr>
              <a:t>Володимир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Юрійович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r="7702"/>
          <a:stretch>
            <a:fillRect/>
          </a:stretch>
        </p:blipFill>
        <p:spPr>
          <a:xfrm>
            <a:off x="333538" y="638888"/>
            <a:ext cx="3313467" cy="405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32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0460" y="401415"/>
            <a:ext cx="7211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Одним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 напрямків Концепції Нової української школі є орієнтація на учня, що передбачає максимальне врахування прав, потреб, інтересів і здібностей дитини та на практиці реалізує принцип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дитиноцентризму.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0" y="421962"/>
            <a:ext cx="3624645" cy="2364270"/>
          </a:xfrm>
          <a:prstGeom prst="rect">
            <a:avLst/>
          </a:prstGeom>
        </p:spPr>
      </p:pic>
      <p:pic>
        <p:nvPicPr>
          <p:cNvPr id="1026" name="Picture 2" descr="G:\школа\папка ф\IMG_13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8114" y="3416060"/>
            <a:ext cx="5131992" cy="3165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85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600" y="943228"/>
            <a:ext cx="490869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У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школі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розроблена і впроваджена стратегія розвитку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навчального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закладу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«Вісім 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сходинок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успіху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2017-2020 рр.,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спрямована на розкриття потенціалу кожної дитини.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31" y="373290"/>
            <a:ext cx="4637353" cy="587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214" y="398740"/>
            <a:ext cx="1011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Саме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тому методичною темою, яку опрацьовує педагогічний колектив школи, є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«Підвищення якості освіти на підставі використання інтерактивних технологій з метою творчого розвитку здібностей учнів та підвищення професійної майстерності вчителів».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59" y="2654709"/>
            <a:ext cx="5875098" cy="39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295" y="398206"/>
            <a:ext cx="84947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uk-UA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Форми роботи</a:t>
            </a:r>
            <a:r>
              <a:rPr lang="uk-UA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які застосовує педколектив з обдарованими та творчо налаштованими учнями, звичайні, але мають новий </a:t>
            </a:r>
            <a:r>
              <a:rPr lang="uk-UA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підхід: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інтелектуальні ігри, візуальні засоби навчання;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творчі завдання на </a:t>
            </a:r>
            <a:r>
              <a:rPr lang="uk-UA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уроках</a:t>
            </a:r>
            <a:r>
              <a:rPr lang="uk-UA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міні-проекти та </a:t>
            </a:r>
            <a:r>
              <a:rPr lang="en-US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STEM -</a:t>
            </a:r>
            <a:r>
              <a:rPr lang="uk-UA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проекти;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робота за індивідуальними освітніми маршрутами;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популяризація творчості учнів (публікації в ЗМІ, на шкільному сайті);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педагогіка партнерства з батьками учнів.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74" y="509864"/>
            <a:ext cx="2609385" cy="1739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5" y="2475353"/>
            <a:ext cx="2609385" cy="1931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64" y="4590528"/>
            <a:ext cx="2882434" cy="1957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6" y="4624201"/>
            <a:ext cx="2843560" cy="19477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28" y="4616956"/>
            <a:ext cx="2869353" cy="19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881" y="369615"/>
            <a:ext cx="116182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Як результат, учні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школи беруть активну участь у мовних, літературних, історичних, правознавчих, математичних, краєзнавчих, мистецьких конкурсах, спортивних змаганнях, художній самодіяльності та досягли таких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успіхів 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2018-2019 навчальний рік: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505109"/>
              </p:ext>
            </p:extLst>
          </p:nvPr>
        </p:nvGraphicFramePr>
        <p:xfrm>
          <a:off x="781665" y="2309744"/>
          <a:ext cx="10722077" cy="4368261"/>
        </p:xfrm>
        <a:graphic>
          <a:graphicData uri="http://schemas.openxmlformats.org/drawingml/2006/table">
            <a:tbl>
              <a:tblPr firstRow="1" firstCol="1" bandRow="1"/>
              <a:tblGrid>
                <a:gridCol w="2143544">
                  <a:extLst>
                    <a:ext uri="{9D8B030D-6E8A-4147-A177-3AD203B41FA5}">
                      <a16:colId xmlns:a16="http://schemas.microsoft.com/office/drawing/2014/main" xmlns="" val="3261195996"/>
                    </a:ext>
                  </a:extLst>
                </a:gridCol>
                <a:gridCol w="2144633">
                  <a:extLst>
                    <a:ext uri="{9D8B030D-6E8A-4147-A177-3AD203B41FA5}">
                      <a16:colId xmlns:a16="http://schemas.microsoft.com/office/drawing/2014/main" xmlns="" val="995913860"/>
                    </a:ext>
                  </a:extLst>
                </a:gridCol>
                <a:gridCol w="2144633">
                  <a:extLst>
                    <a:ext uri="{9D8B030D-6E8A-4147-A177-3AD203B41FA5}">
                      <a16:colId xmlns:a16="http://schemas.microsoft.com/office/drawing/2014/main" xmlns="" val="3367542378"/>
                    </a:ext>
                  </a:extLst>
                </a:gridCol>
                <a:gridCol w="2589801">
                  <a:extLst>
                    <a:ext uri="{9D8B030D-6E8A-4147-A177-3AD203B41FA5}">
                      <a16:colId xmlns:a16="http://schemas.microsoft.com/office/drawing/2014/main" xmlns="" val="3965864705"/>
                    </a:ext>
                  </a:extLst>
                </a:gridCol>
                <a:gridCol w="1699466">
                  <a:extLst>
                    <a:ext uri="{9D8B030D-6E8A-4147-A177-3AD203B41FA5}">
                      <a16:colId xmlns:a16="http://schemas.microsoft.com/office/drawing/2014/main" xmlns="" val="2301929463"/>
                    </a:ext>
                  </a:extLst>
                </a:gridCol>
              </a:tblGrid>
              <a:tr h="341987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Районний</a:t>
                      </a:r>
                      <a:r>
                        <a:rPr lang="ru-RU" sz="1600" b="1" dirty="0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dirty="0" err="1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місцевий</a:t>
                      </a:r>
                      <a:r>
                        <a:rPr lang="ru-RU" sz="1600" b="1" dirty="0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600" b="1" dirty="0" err="1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рівень</a:t>
                      </a:r>
                      <a:r>
                        <a:rPr lang="ru-RU" sz="1600" b="1" dirty="0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dirty="0" err="1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р.р</a:t>
                      </a:r>
                      <a:r>
                        <a:rPr lang="ru-RU" sz="1600" b="1" dirty="0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dirty="0">
                        <a:solidFill>
                          <a:srgbClr val="7E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2278598"/>
                  </a:ext>
                </a:extLst>
              </a:tr>
              <a:tr h="761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учасників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лауреатів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3806064"/>
                  </a:ext>
                </a:extLst>
              </a:tr>
              <a:tr h="341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8574168"/>
                  </a:ext>
                </a:extLst>
              </a:tr>
              <a:tr h="341987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Обласний</a:t>
                      </a:r>
                      <a:r>
                        <a:rPr lang="ru-RU" sz="1600" b="1" dirty="0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рівень</a:t>
                      </a:r>
                      <a:r>
                        <a:rPr lang="ru-RU" sz="1600" b="1" dirty="0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dirty="0" err="1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о.р</a:t>
                      </a:r>
                      <a:r>
                        <a:rPr lang="ru-RU" sz="1600" b="1" dirty="0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dirty="0">
                        <a:solidFill>
                          <a:srgbClr val="7E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6217972"/>
                  </a:ext>
                </a:extLst>
              </a:tr>
              <a:tr h="605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учасників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лауреатів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8157313"/>
                  </a:ext>
                </a:extLst>
              </a:tr>
              <a:tr h="3857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8622194"/>
                  </a:ext>
                </a:extLst>
              </a:tr>
              <a:tr h="341987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Всеукраїнський рівень (</a:t>
                      </a:r>
                      <a:r>
                        <a:rPr lang="uk-UA" sz="1600" b="1" dirty="0" err="1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в.р</a:t>
                      </a:r>
                      <a:r>
                        <a:rPr lang="uk-UA" sz="1600" b="1" dirty="0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 та міжнародний рівень (</a:t>
                      </a:r>
                      <a:r>
                        <a:rPr lang="uk-UA" sz="1600" b="1" dirty="0" err="1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uk-UA" sz="1600" b="1" dirty="0">
                          <a:solidFill>
                            <a:srgbClr val="7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dirty="0">
                        <a:solidFill>
                          <a:srgbClr val="7E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4436183"/>
                  </a:ext>
                </a:extLst>
              </a:tr>
              <a:tr h="605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учасників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</a:t>
                      </a: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</a:t>
                      </a: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</a:t>
                      </a: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лауреатів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9154707"/>
                  </a:ext>
                </a:extLst>
              </a:tr>
              <a:tr h="341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1" marR="62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8844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8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85800" y="2581190"/>
            <a:ext cx="5492115" cy="365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User\Desktop\IMG_1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051" y="620511"/>
            <a:ext cx="5501005" cy="36328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5472" y="702116"/>
            <a:ext cx="52036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ВИПУСК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68326" y="4796134"/>
            <a:ext cx="23186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2019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07004EE4-9D90-4B4F-AAFF-BF22ADF1FA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958106"/>
              </p:ext>
            </p:extLst>
          </p:nvPr>
        </p:nvGraphicFramePr>
        <p:xfrm>
          <a:off x="431321" y="914399"/>
          <a:ext cx="11101918" cy="5471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93CFD4-B1A3-4681-8E55-91E27AD15F09}"/>
              </a:ext>
            </a:extLst>
          </p:cNvPr>
          <p:cNvSpPr txBox="1"/>
          <p:nvPr/>
        </p:nvSpPr>
        <p:spPr>
          <a:xfrm>
            <a:off x="517585" y="220163"/>
            <a:ext cx="11386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 школи до вищих навчальних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4049" y="1748142"/>
            <a:ext cx="53928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Дякую  </a:t>
            </a:r>
          </a:p>
          <a:p>
            <a:pPr algn="ctr"/>
            <a:r>
              <a:rPr lang="uk-UA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 увагу!</a:t>
            </a:r>
            <a:endParaRPr lang="uk-UA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759</TotalTime>
  <Words>310</Words>
  <Application>Microsoft Office PowerPoint</Application>
  <PresentationFormat>Произвольный</PresentationFormat>
  <Paragraphs>62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HDOfficeLightV0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45</cp:revision>
  <dcterms:created xsi:type="dcterms:W3CDTF">2019-04-17T06:07:34Z</dcterms:created>
  <dcterms:modified xsi:type="dcterms:W3CDTF">2019-08-28T20:02:52Z</dcterms:modified>
</cp:coreProperties>
</file>