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4" r:id="rId4"/>
    <p:sldId id="261" r:id="rId5"/>
    <p:sldId id="265" r:id="rId6"/>
    <p:sldId id="266" r:id="rId7"/>
    <p:sldId id="267" r:id="rId8"/>
    <p:sldId id="268" r:id="rId9"/>
    <p:sldId id="269" r:id="rId10"/>
    <p:sldId id="272" r:id="rId11"/>
    <p:sldId id="273" r:id="rId12"/>
    <p:sldId id="274"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3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3292377-5F7F-45AD-AD22-6372040A6A27}" type="datetimeFigureOut">
              <a:rPr lang="ru-RU" smtClean="0"/>
              <a:t>28.08.2019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24356A-5C60-498B-93FA-26793629A99E}" type="slidenum">
              <a:rPr lang="ru-RU" smtClean="0"/>
              <a:t>‹#›</a:t>
            </a:fld>
            <a:endParaRPr lang="ru-RU"/>
          </a:p>
        </p:txBody>
      </p:sp>
    </p:spTree>
    <p:extLst>
      <p:ext uri="{BB962C8B-B14F-4D97-AF65-F5344CB8AC3E}">
        <p14:creationId xmlns:p14="http://schemas.microsoft.com/office/powerpoint/2010/main" val="1925360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3292377-5F7F-45AD-AD22-6372040A6A27}" type="datetimeFigureOut">
              <a:rPr lang="ru-RU" smtClean="0"/>
              <a:t>28.08.2019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24356A-5C60-498B-93FA-26793629A99E}" type="slidenum">
              <a:rPr lang="ru-RU" smtClean="0"/>
              <a:t>‹#›</a:t>
            </a:fld>
            <a:endParaRPr lang="ru-RU"/>
          </a:p>
        </p:txBody>
      </p:sp>
    </p:spTree>
    <p:extLst>
      <p:ext uri="{BB962C8B-B14F-4D97-AF65-F5344CB8AC3E}">
        <p14:creationId xmlns:p14="http://schemas.microsoft.com/office/powerpoint/2010/main" val="2891185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3292377-5F7F-45AD-AD22-6372040A6A27}" type="datetimeFigureOut">
              <a:rPr lang="ru-RU" smtClean="0"/>
              <a:t>28.08.2019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24356A-5C60-498B-93FA-26793629A99E}" type="slidenum">
              <a:rPr lang="ru-RU" smtClean="0"/>
              <a:t>‹#›</a:t>
            </a:fld>
            <a:endParaRPr lang="ru-RU"/>
          </a:p>
        </p:txBody>
      </p:sp>
    </p:spTree>
    <p:extLst>
      <p:ext uri="{BB962C8B-B14F-4D97-AF65-F5344CB8AC3E}">
        <p14:creationId xmlns:p14="http://schemas.microsoft.com/office/powerpoint/2010/main" val="566787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3292377-5F7F-45AD-AD22-6372040A6A27}" type="datetimeFigureOut">
              <a:rPr lang="ru-RU" smtClean="0"/>
              <a:t>28.08.2019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24356A-5C60-498B-93FA-26793629A99E}" type="slidenum">
              <a:rPr lang="ru-RU" smtClean="0"/>
              <a:t>‹#›</a:t>
            </a:fld>
            <a:endParaRPr lang="ru-RU"/>
          </a:p>
        </p:txBody>
      </p:sp>
    </p:spTree>
    <p:extLst>
      <p:ext uri="{BB962C8B-B14F-4D97-AF65-F5344CB8AC3E}">
        <p14:creationId xmlns:p14="http://schemas.microsoft.com/office/powerpoint/2010/main" val="1371677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3292377-5F7F-45AD-AD22-6372040A6A27}" type="datetimeFigureOut">
              <a:rPr lang="ru-RU" smtClean="0"/>
              <a:t>28.08.2019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24356A-5C60-498B-93FA-26793629A99E}" type="slidenum">
              <a:rPr lang="ru-RU" smtClean="0"/>
              <a:t>‹#›</a:t>
            </a:fld>
            <a:endParaRPr lang="ru-RU"/>
          </a:p>
        </p:txBody>
      </p:sp>
    </p:spTree>
    <p:extLst>
      <p:ext uri="{BB962C8B-B14F-4D97-AF65-F5344CB8AC3E}">
        <p14:creationId xmlns:p14="http://schemas.microsoft.com/office/powerpoint/2010/main" val="155696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3292377-5F7F-45AD-AD22-6372040A6A27}" type="datetimeFigureOut">
              <a:rPr lang="ru-RU" smtClean="0"/>
              <a:t>28.08.2019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B24356A-5C60-498B-93FA-26793629A99E}" type="slidenum">
              <a:rPr lang="ru-RU" smtClean="0"/>
              <a:t>‹#›</a:t>
            </a:fld>
            <a:endParaRPr lang="ru-RU"/>
          </a:p>
        </p:txBody>
      </p:sp>
    </p:spTree>
    <p:extLst>
      <p:ext uri="{BB962C8B-B14F-4D97-AF65-F5344CB8AC3E}">
        <p14:creationId xmlns:p14="http://schemas.microsoft.com/office/powerpoint/2010/main" val="2142320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3292377-5F7F-45AD-AD22-6372040A6A27}" type="datetimeFigureOut">
              <a:rPr lang="ru-RU" smtClean="0"/>
              <a:t>28.08.2019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B24356A-5C60-498B-93FA-26793629A99E}" type="slidenum">
              <a:rPr lang="ru-RU" smtClean="0"/>
              <a:t>‹#›</a:t>
            </a:fld>
            <a:endParaRPr lang="ru-RU"/>
          </a:p>
        </p:txBody>
      </p:sp>
    </p:spTree>
    <p:extLst>
      <p:ext uri="{BB962C8B-B14F-4D97-AF65-F5344CB8AC3E}">
        <p14:creationId xmlns:p14="http://schemas.microsoft.com/office/powerpoint/2010/main" val="1513677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3292377-5F7F-45AD-AD22-6372040A6A27}" type="datetimeFigureOut">
              <a:rPr lang="ru-RU" smtClean="0"/>
              <a:t>28.08.2019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B24356A-5C60-498B-93FA-26793629A99E}" type="slidenum">
              <a:rPr lang="ru-RU" smtClean="0"/>
              <a:t>‹#›</a:t>
            </a:fld>
            <a:endParaRPr lang="ru-RU"/>
          </a:p>
        </p:txBody>
      </p:sp>
    </p:spTree>
    <p:extLst>
      <p:ext uri="{BB962C8B-B14F-4D97-AF65-F5344CB8AC3E}">
        <p14:creationId xmlns:p14="http://schemas.microsoft.com/office/powerpoint/2010/main" val="3633540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3292377-5F7F-45AD-AD22-6372040A6A27}" type="datetimeFigureOut">
              <a:rPr lang="ru-RU" smtClean="0"/>
              <a:t>28.08.2019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B24356A-5C60-498B-93FA-26793629A99E}" type="slidenum">
              <a:rPr lang="ru-RU" smtClean="0"/>
              <a:t>‹#›</a:t>
            </a:fld>
            <a:endParaRPr lang="ru-RU"/>
          </a:p>
        </p:txBody>
      </p:sp>
    </p:spTree>
    <p:extLst>
      <p:ext uri="{BB962C8B-B14F-4D97-AF65-F5344CB8AC3E}">
        <p14:creationId xmlns:p14="http://schemas.microsoft.com/office/powerpoint/2010/main" val="435259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3292377-5F7F-45AD-AD22-6372040A6A27}" type="datetimeFigureOut">
              <a:rPr lang="ru-RU" smtClean="0"/>
              <a:t>28.08.2019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B24356A-5C60-498B-93FA-26793629A99E}" type="slidenum">
              <a:rPr lang="ru-RU" smtClean="0"/>
              <a:t>‹#›</a:t>
            </a:fld>
            <a:endParaRPr lang="ru-RU"/>
          </a:p>
        </p:txBody>
      </p:sp>
    </p:spTree>
    <p:extLst>
      <p:ext uri="{BB962C8B-B14F-4D97-AF65-F5344CB8AC3E}">
        <p14:creationId xmlns:p14="http://schemas.microsoft.com/office/powerpoint/2010/main" val="2221232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3292377-5F7F-45AD-AD22-6372040A6A27}" type="datetimeFigureOut">
              <a:rPr lang="ru-RU" smtClean="0"/>
              <a:t>28.08.2019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B24356A-5C60-498B-93FA-26793629A99E}" type="slidenum">
              <a:rPr lang="ru-RU" smtClean="0"/>
              <a:t>‹#›</a:t>
            </a:fld>
            <a:endParaRPr lang="ru-RU"/>
          </a:p>
        </p:txBody>
      </p:sp>
    </p:spTree>
    <p:extLst>
      <p:ext uri="{BB962C8B-B14F-4D97-AF65-F5344CB8AC3E}">
        <p14:creationId xmlns:p14="http://schemas.microsoft.com/office/powerpoint/2010/main" val="1772330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292377-5F7F-45AD-AD22-6372040A6A27}" type="datetimeFigureOut">
              <a:rPr lang="ru-RU" smtClean="0"/>
              <a:t>28.08.2019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4356A-5C60-498B-93FA-26793629A99E}" type="slidenum">
              <a:rPr lang="ru-RU" smtClean="0"/>
              <a:t>‹#›</a:t>
            </a:fld>
            <a:endParaRPr lang="ru-RU"/>
          </a:p>
        </p:txBody>
      </p:sp>
    </p:spTree>
    <p:extLst>
      <p:ext uri="{BB962C8B-B14F-4D97-AF65-F5344CB8AC3E}">
        <p14:creationId xmlns:p14="http://schemas.microsoft.com/office/powerpoint/2010/main" val="1954620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556792"/>
            <a:ext cx="8229600" cy="4176464"/>
          </a:xfrm>
        </p:spPr>
        <p:txBody>
          <a:bodyPr>
            <a:normAutofit/>
          </a:bodyPr>
          <a:lstStyle/>
          <a:p>
            <a:r>
              <a:rPr lang="uk-UA" sz="2000" dirty="0" smtClean="0"/>
              <a:t>	</a:t>
            </a:r>
            <a:br>
              <a:rPr lang="uk-UA" sz="2000" dirty="0" smtClean="0"/>
            </a:br>
            <a:r>
              <a:rPr lang="uk-UA" sz="2000" dirty="0"/>
              <a:t/>
            </a:r>
            <a:br>
              <a:rPr lang="uk-UA" sz="2000" dirty="0"/>
            </a:br>
            <a:r>
              <a:rPr lang="uk-UA" sz="2000" dirty="0" smtClean="0"/>
              <a:t/>
            </a:r>
            <a:br>
              <a:rPr lang="uk-UA" sz="2000" dirty="0" smtClean="0"/>
            </a:br>
            <a:r>
              <a:rPr lang="uk-UA" sz="2000" b="1" i="1" dirty="0" smtClean="0"/>
              <a:t>    </a:t>
            </a:r>
            <a:r>
              <a:rPr lang="uk-UA" sz="1800" b="1" i="1" dirty="0" err="1" smtClean="0"/>
              <a:t>Успенівський</a:t>
            </a:r>
            <a:r>
              <a:rPr lang="uk-UA" sz="1800" b="1" i="1" dirty="0" smtClean="0"/>
              <a:t> дошкільний навчальний заклад №2»Дзвіночок»</a:t>
            </a:r>
            <a:r>
              <a:rPr lang="uk-UA" sz="2000" b="1" i="1" dirty="0" smtClean="0"/>
              <a:t/>
            </a:r>
            <a:br>
              <a:rPr lang="uk-UA" sz="2000" b="1" i="1" dirty="0" smtClean="0"/>
            </a:br>
            <a:r>
              <a:rPr lang="uk-UA" sz="2000" b="1" i="1" dirty="0" smtClean="0"/>
              <a:t/>
            </a:r>
            <a:br>
              <a:rPr lang="uk-UA" sz="2000" b="1" i="1" dirty="0" smtClean="0"/>
            </a:br>
            <a:r>
              <a:rPr lang="uk-UA" sz="5300" b="1" i="1" dirty="0" smtClean="0"/>
              <a:t>ПРЕЗЕНТАЦІЯ</a:t>
            </a:r>
            <a:r>
              <a:rPr lang="uk-UA" sz="2000" b="1" i="1" dirty="0" smtClean="0"/>
              <a:t/>
            </a:r>
            <a:br>
              <a:rPr lang="uk-UA" sz="2000" b="1" i="1" dirty="0" smtClean="0"/>
            </a:br>
            <a:r>
              <a:rPr lang="uk-UA" sz="4900" b="1" i="1" dirty="0" smtClean="0"/>
              <a:t>«Наш дитячий садок»</a:t>
            </a:r>
            <a:br>
              <a:rPr lang="uk-UA" sz="4900" b="1" i="1" dirty="0" smtClean="0"/>
            </a:br>
            <a:r>
              <a:rPr lang="uk-UA" sz="2000" dirty="0" smtClean="0"/>
              <a:t/>
            </a:r>
            <a:br>
              <a:rPr lang="uk-UA" sz="2000" dirty="0" smtClean="0"/>
            </a:br>
            <a:r>
              <a:rPr lang="uk-UA" sz="2000" dirty="0"/>
              <a:t/>
            </a:r>
            <a:br>
              <a:rPr lang="uk-UA" sz="2000" dirty="0"/>
            </a:br>
            <a:endParaRPr lang="ru-RU" sz="2000" dirty="0"/>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244" y="0"/>
            <a:ext cx="2926060" cy="2691976"/>
          </a:xfrm>
        </p:spPr>
      </p:pic>
    </p:spTree>
    <p:extLst>
      <p:ext uri="{BB962C8B-B14F-4D97-AF65-F5344CB8AC3E}">
        <p14:creationId xmlns:p14="http://schemas.microsoft.com/office/powerpoint/2010/main" val="157234271"/>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i="1" dirty="0" smtClean="0"/>
              <a:t>Безпека життєдіяльності дітей</a:t>
            </a:r>
            <a:br>
              <a:rPr lang="uk-UA" b="1" i="1" dirty="0" smtClean="0"/>
            </a:br>
            <a:endParaRPr lang="ru-RU" b="1" i="1" dirty="0"/>
          </a:p>
        </p:txBody>
      </p:sp>
      <p:sp>
        <p:nvSpPr>
          <p:cNvPr id="3" name="Объект 2"/>
          <p:cNvSpPr>
            <a:spLocks noGrp="1"/>
          </p:cNvSpPr>
          <p:nvPr>
            <p:ph idx="1"/>
          </p:nvPr>
        </p:nvSpPr>
        <p:spPr/>
        <p:txBody>
          <a:bodyPr/>
          <a:lstStyle/>
          <a:p>
            <a:endParaRPr lang="ru-RU" dirty="0"/>
          </a:p>
        </p:txBody>
      </p:sp>
      <p:pic>
        <p:nvPicPr>
          <p:cNvPr id="7170" name="Picture 2" descr="C:\Users\User1\Desktop\Адміністрація\фото Успенівський днз\20180116_0957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08121">
            <a:off x="755576" y="1628800"/>
            <a:ext cx="2139702" cy="2852936"/>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User1\Desktop\Адміністрація\фото Успенівський днз\20180116_0959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73123">
            <a:off x="6588224" y="1628800"/>
            <a:ext cx="2052228" cy="273630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User1\Desktop\Конкурс ОТ\20190128_0917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848" y="1628800"/>
            <a:ext cx="3096344" cy="2322258"/>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User1\Desktop\Конкурс ОТ\20190128_09175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7864" y="4149080"/>
            <a:ext cx="2808312" cy="2106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7116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i="1" dirty="0" smtClean="0"/>
              <a:t>Наш техперсонал в роботі </a:t>
            </a:r>
            <a:endParaRPr lang="ru-RU" b="1" i="1" dirty="0"/>
          </a:p>
        </p:txBody>
      </p:sp>
      <p:sp>
        <p:nvSpPr>
          <p:cNvPr id="3" name="Объект 2"/>
          <p:cNvSpPr>
            <a:spLocks noGrp="1"/>
          </p:cNvSpPr>
          <p:nvPr>
            <p:ph idx="1"/>
          </p:nvPr>
        </p:nvSpPr>
        <p:spPr/>
        <p:txBody>
          <a:bodyPr/>
          <a:lstStyle/>
          <a:p>
            <a:endParaRPr lang="ru-RU" dirty="0"/>
          </a:p>
        </p:txBody>
      </p:sp>
      <p:pic>
        <p:nvPicPr>
          <p:cNvPr id="8194" name="Picture 2" descr="C:\Users\User1\Desktop\Конкурс ОТ\20190129_1118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1434999"/>
            <a:ext cx="2058491" cy="2744654"/>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User1\Desktop\Конкурс ОТ\20190128_1307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47740">
            <a:off x="960947" y="1626784"/>
            <a:ext cx="2088722" cy="2784963"/>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User1\Desktop\Конкурс ОТ\20190128_09053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93661">
            <a:off x="6667894" y="1587668"/>
            <a:ext cx="2088232" cy="278430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Users\User1\Desktop\Конкурс ОТ\20190129_11205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667187">
            <a:off x="2360912" y="3972567"/>
            <a:ext cx="1674186" cy="2232248"/>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C:\Users\User1\Desktop\Конкурс ОТ\20190128_12075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80652">
            <a:off x="5566262" y="3919968"/>
            <a:ext cx="1755890" cy="2341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278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i="1" dirty="0" smtClean="0"/>
              <a:t>Дякуємо за увагу !</a:t>
            </a:r>
            <a:br>
              <a:rPr lang="uk-UA" b="1" i="1" dirty="0" smtClean="0"/>
            </a:br>
            <a:endParaRPr lang="ru-RU" b="1" i="1" dirty="0"/>
          </a:p>
        </p:txBody>
      </p:sp>
      <p:pic>
        <p:nvPicPr>
          <p:cNvPr id="9218" name="Picture 2" descr="C:\Users\User1\Desktop\Адміністрація\Оформлення ДНЗ\Фото\20170919_0928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1052736"/>
            <a:ext cx="6336704" cy="4752528"/>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99" y="0"/>
            <a:ext cx="2243137"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328" y="260648"/>
            <a:ext cx="1341437"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67544" y="5949280"/>
            <a:ext cx="560881" cy="46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0205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i="1" dirty="0" smtClean="0"/>
              <a:t>Наш заклад</a:t>
            </a:r>
            <a:endParaRPr lang="ru-RU" b="1" i="1" dirty="0"/>
          </a:p>
        </p:txBody>
      </p:sp>
      <p:sp>
        <p:nvSpPr>
          <p:cNvPr id="3" name="Объект 2"/>
          <p:cNvSpPr>
            <a:spLocks noGrp="1"/>
          </p:cNvSpPr>
          <p:nvPr>
            <p:ph idx="1"/>
          </p:nvPr>
        </p:nvSpPr>
        <p:spPr>
          <a:xfrm>
            <a:off x="395536" y="1484784"/>
            <a:ext cx="8291264" cy="4641379"/>
          </a:xfrm>
        </p:spPr>
        <p:txBody>
          <a:bodyPr/>
          <a:lstStyle/>
          <a:p>
            <a:endParaRPr lang="ru-RU" dirty="0"/>
          </a:p>
        </p:txBody>
      </p:sp>
      <p:pic>
        <p:nvPicPr>
          <p:cNvPr id="5" name="Picture 10" descr="C:\Users\User1\Desktop\Презентація\20190816_1113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268760"/>
            <a:ext cx="4536504" cy="483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84446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6016" y="274638"/>
            <a:ext cx="3970784" cy="4882554"/>
          </a:xfrm>
        </p:spPr>
        <p:txBody>
          <a:bodyPr>
            <a:normAutofit fontScale="90000"/>
          </a:bodyPr>
          <a:lstStyle/>
          <a:p>
            <a:pPr algn="l"/>
            <a:r>
              <a:rPr lang="uk-UA" sz="2400" b="1" i="1" dirty="0" smtClean="0"/>
              <a:t/>
            </a:r>
            <a:br>
              <a:rPr lang="uk-UA" sz="2400" b="1" i="1" dirty="0" smtClean="0"/>
            </a:br>
            <a:r>
              <a:rPr lang="uk-UA" sz="2400" b="1" i="1" dirty="0"/>
              <a:t/>
            </a:r>
            <a:br>
              <a:rPr lang="uk-UA" sz="2400" b="1" i="1" dirty="0"/>
            </a:br>
            <a:r>
              <a:rPr lang="uk-UA" sz="2400" b="1" i="1" dirty="0" smtClean="0"/>
              <a:t/>
            </a:r>
            <a:br>
              <a:rPr lang="uk-UA" sz="2400" b="1" i="1" dirty="0" smtClean="0"/>
            </a:br>
            <a:r>
              <a:rPr lang="uk-UA" sz="2400" b="1" i="1" dirty="0" smtClean="0"/>
              <a:t>Наш садочок розпочав </a:t>
            </a:r>
            <a:br>
              <a:rPr lang="uk-UA" sz="2400" b="1" i="1" dirty="0" smtClean="0"/>
            </a:br>
            <a:r>
              <a:rPr lang="uk-UA" sz="2400" b="1" i="1" dirty="0" smtClean="0"/>
              <a:t>роботу з 1969 року.</a:t>
            </a:r>
            <a:br>
              <a:rPr lang="uk-UA" sz="2400" b="1" i="1" dirty="0" smtClean="0"/>
            </a:br>
            <a:r>
              <a:rPr lang="uk-UA" sz="2400" b="1" i="1" dirty="0"/>
              <a:t> </a:t>
            </a:r>
            <a:r>
              <a:rPr lang="uk-UA" sz="2400" b="1" i="1" dirty="0" smtClean="0"/>
              <a:t>В ДНЗ функціонує одна</a:t>
            </a:r>
            <a:br>
              <a:rPr lang="uk-UA" sz="2400" b="1" i="1" dirty="0" smtClean="0"/>
            </a:br>
            <a:r>
              <a:rPr lang="uk-UA" sz="2400" b="1" i="1" dirty="0" smtClean="0"/>
              <a:t> різновікова група на 15 місць.</a:t>
            </a:r>
            <a:br>
              <a:rPr lang="uk-UA" sz="2400" b="1" i="1" dirty="0" smtClean="0"/>
            </a:br>
            <a:r>
              <a:rPr lang="uk-UA" sz="2400" b="1" i="1" dirty="0" smtClean="0"/>
              <a:t>Обладнанні кімнати </a:t>
            </a:r>
            <a:br>
              <a:rPr lang="uk-UA" sz="2400" b="1" i="1" dirty="0" smtClean="0"/>
            </a:br>
            <a:r>
              <a:rPr lang="uk-UA" sz="2400" b="1" i="1" dirty="0" smtClean="0"/>
              <a:t>для навчання, </a:t>
            </a:r>
            <a:br>
              <a:rPr lang="uk-UA" sz="2400" b="1" i="1" dirty="0" smtClean="0"/>
            </a:br>
            <a:r>
              <a:rPr lang="uk-UA" sz="2400" b="1" i="1" dirty="0" smtClean="0"/>
              <a:t>ігор та відпочинку малюків.</a:t>
            </a:r>
            <a:br>
              <a:rPr lang="uk-UA" sz="2400" b="1" i="1" dirty="0" smtClean="0"/>
            </a:br>
            <a:r>
              <a:rPr lang="uk-UA" sz="2400" b="1" i="1" dirty="0" smtClean="0"/>
              <a:t>Це сучасний дошкільний </a:t>
            </a:r>
            <a:br>
              <a:rPr lang="uk-UA" sz="2400" b="1" i="1" dirty="0" smtClean="0"/>
            </a:br>
            <a:r>
              <a:rPr lang="uk-UA" sz="2400" b="1" i="1" dirty="0" smtClean="0"/>
              <a:t>навчальний заклад, </a:t>
            </a:r>
            <a:br>
              <a:rPr lang="uk-UA" sz="2400" b="1" i="1" dirty="0" smtClean="0"/>
            </a:br>
            <a:r>
              <a:rPr lang="uk-UA" sz="2400" b="1" i="1" dirty="0" smtClean="0"/>
              <a:t>що дбає про забезпечення </a:t>
            </a:r>
            <a:br>
              <a:rPr lang="uk-UA" sz="2400" b="1" i="1" dirty="0" smtClean="0"/>
            </a:br>
            <a:r>
              <a:rPr lang="uk-UA" sz="2400" b="1" i="1" dirty="0" smtClean="0"/>
              <a:t>права дітей на здобуття </a:t>
            </a:r>
            <a:br>
              <a:rPr lang="uk-UA" sz="2400" b="1" i="1" dirty="0" smtClean="0"/>
            </a:br>
            <a:r>
              <a:rPr lang="uk-UA" sz="2400" b="1" i="1" dirty="0" smtClean="0"/>
              <a:t>дошкільної освіти!</a:t>
            </a:r>
            <a:br>
              <a:rPr lang="uk-UA" sz="2400" b="1" i="1" dirty="0" smtClean="0"/>
            </a:br>
            <a:r>
              <a:rPr lang="uk-UA" sz="2400" dirty="0" smtClean="0"/>
              <a:t/>
            </a:r>
            <a:br>
              <a:rPr lang="uk-UA" sz="2400" dirty="0" smtClean="0"/>
            </a:br>
            <a:r>
              <a:rPr lang="uk-UA" sz="2400" dirty="0" smtClean="0"/>
              <a:t/>
            </a:r>
            <a:br>
              <a:rPr lang="uk-UA" sz="2400" dirty="0" smtClean="0"/>
            </a:br>
            <a:endParaRPr lang="ru-RU" sz="24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3568" y="620688"/>
            <a:ext cx="3384376" cy="4464497"/>
          </a:xfrm>
        </p:spPr>
      </p:pic>
    </p:spTree>
    <p:extLst>
      <p:ext uri="{BB962C8B-B14F-4D97-AF65-F5344CB8AC3E}">
        <p14:creationId xmlns:p14="http://schemas.microsoft.com/office/powerpoint/2010/main" val="3859267114"/>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i="1" dirty="0" smtClean="0"/>
              <a:t>Наш колектив</a:t>
            </a:r>
            <a:endParaRPr lang="ru-RU" b="1" i="1" dirty="0"/>
          </a:p>
        </p:txBody>
      </p:sp>
      <p:sp>
        <p:nvSpPr>
          <p:cNvPr id="3" name="Объект 2"/>
          <p:cNvSpPr>
            <a:spLocks noGrp="1"/>
          </p:cNvSpPr>
          <p:nvPr>
            <p:ph idx="1"/>
          </p:nvPr>
        </p:nvSpPr>
        <p:spPr/>
        <p:txBody>
          <a:bodyPr>
            <a:normAutofit lnSpcReduction="10000"/>
          </a:bodyPr>
          <a:lstStyle/>
          <a:p>
            <a:endParaRPr lang="uk-UA" dirty="0" smtClean="0"/>
          </a:p>
          <a:p>
            <a:endParaRPr lang="uk-UA" dirty="0"/>
          </a:p>
          <a:p>
            <a:endParaRPr lang="uk-UA" dirty="0" smtClean="0"/>
          </a:p>
          <a:p>
            <a:endParaRPr lang="uk-UA" dirty="0"/>
          </a:p>
          <a:p>
            <a:endParaRPr lang="uk-UA" dirty="0" smtClean="0"/>
          </a:p>
          <a:p>
            <a:endParaRPr lang="uk-UA" dirty="0"/>
          </a:p>
          <a:p>
            <a:pPr marL="0" lvl="0" indent="0" fontAlgn="base">
              <a:spcBef>
                <a:spcPct val="0"/>
              </a:spcBef>
              <a:spcAft>
                <a:spcPct val="0"/>
              </a:spcAft>
              <a:buNone/>
            </a:pPr>
            <a:endParaRPr lang="uk-UA" altLang="ru-RU" sz="1800" b="1" i="1" dirty="0" smtClean="0">
              <a:solidFill>
                <a:srgbClr val="000000"/>
              </a:solidFill>
              <a:latin typeface="Arial" pitchFamily="34" charset="0"/>
            </a:endParaRPr>
          </a:p>
          <a:p>
            <a:pPr marL="0" lvl="0" indent="0" fontAlgn="base">
              <a:spcBef>
                <a:spcPct val="0"/>
              </a:spcBef>
              <a:spcAft>
                <a:spcPct val="0"/>
              </a:spcAft>
              <a:buNone/>
            </a:pPr>
            <a:endParaRPr lang="uk-UA" altLang="ru-RU" sz="1800" b="1" i="1" dirty="0">
              <a:solidFill>
                <a:srgbClr val="000000"/>
              </a:solidFill>
              <a:latin typeface="Arial" pitchFamily="34" charset="0"/>
            </a:endParaRPr>
          </a:p>
          <a:p>
            <a:pPr marL="0" lvl="0" indent="0" fontAlgn="base">
              <a:spcBef>
                <a:spcPct val="0"/>
              </a:spcBef>
              <a:spcAft>
                <a:spcPct val="0"/>
              </a:spcAft>
              <a:buNone/>
            </a:pPr>
            <a:r>
              <a:rPr lang="uk-UA" altLang="ru-RU" sz="1800" b="1" i="1" dirty="0" smtClean="0">
                <a:solidFill>
                  <a:srgbClr val="000000"/>
                </a:solidFill>
                <a:latin typeface="Arial" pitchFamily="34" charset="0"/>
              </a:rPr>
              <a:t>Дитина </a:t>
            </a:r>
            <a:r>
              <a:rPr lang="uk-UA" altLang="ru-RU" sz="1800" b="1" i="1" dirty="0">
                <a:solidFill>
                  <a:srgbClr val="000000"/>
                </a:solidFill>
                <a:latin typeface="Arial" pitchFamily="34" charset="0"/>
              </a:rPr>
              <a:t>– цінний паросток, який стане могутнім деревом. А доти цей паросток  треба поливати добротою, любов</a:t>
            </a:r>
            <a:r>
              <a:rPr lang="en-US" altLang="ru-RU" sz="1800" b="1" i="1" dirty="0">
                <a:solidFill>
                  <a:srgbClr val="000000"/>
                </a:solidFill>
                <a:latin typeface="Arial" pitchFamily="34" charset="0"/>
              </a:rPr>
              <a:t>’</a:t>
            </a:r>
            <a:r>
              <a:rPr lang="uk-UA" altLang="ru-RU" sz="1800" b="1" i="1" dirty="0">
                <a:solidFill>
                  <a:srgbClr val="000000"/>
                </a:solidFill>
                <a:latin typeface="Arial" pitchFamily="34" charset="0"/>
              </a:rPr>
              <a:t>ю та щирістю.</a:t>
            </a:r>
          </a:p>
          <a:p>
            <a:pPr marL="0" lvl="0" indent="0" fontAlgn="base">
              <a:spcBef>
                <a:spcPct val="0"/>
              </a:spcBef>
              <a:spcAft>
                <a:spcPct val="0"/>
              </a:spcAft>
              <a:buNone/>
            </a:pPr>
            <a:r>
              <a:rPr lang="uk-UA" altLang="ru-RU" sz="1800" i="1" dirty="0">
                <a:solidFill>
                  <a:srgbClr val="000000"/>
                </a:solidFill>
                <a:latin typeface="Arial" pitchFamily="34" charset="0"/>
              </a:rPr>
              <a:t>                                                              </a:t>
            </a:r>
            <a:r>
              <a:rPr lang="uk-UA" altLang="ru-RU" sz="1800" i="1" dirty="0" smtClean="0">
                <a:solidFill>
                  <a:srgbClr val="000000"/>
                </a:solidFill>
                <a:latin typeface="Arial" pitchFamily="34" charset="0"/>
              </a:rPr>
              <a:t>                           </a:t>
            </a:r>
            <a:r>
              <a:rPr lang="uk-UA" altLang="ru-RU" sz="1800" i="1" dirty="0" err="1" smtClean="0">
                <a:solidFill>
                  <a:srgbClr val="000000"/>
                </a:solidFill>
                <a:latin typeface="Arial" pitchFamily="34" charset="0"/>
              </a:rPr>
              <a:t>В.Сухомлинський</a:t>
            </a:r>
            <a:endParaRPr lang="ru-RU" altLang="ru-RU" sz="1800" i="1" dirty="0">
              <a:solidFill>
                <a:srgbClr val="000000"/>
              </a:solidFill>
              <a:latin typeface="Arial" pitchFamily="34" charset="0"/>
            </a:endParaRPr>
          </a:p>
          <a:p>
            <a:endParaRPr lang="ru-RU" dirty="0"/>
          </a:p>
        </p:txBody>
      </p:sp>
      <p:pic>
        <p:nvPicPr>
          <p:cNvPr id="1026" name="Picture 2" descr="C:\Users\User1\Desktop\IMG-540c8e1b5fafc4a420ca39b5d7dc94f9-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196752"/>
            <a:ext cx="5544616"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4786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i="1" dirty="0" smtClean="0"/>
              <a:t>Наші заняття</a:t>
            </a:r>
            <a:endParaRPr lang="ru-RU" b="1" i="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83096" y="4869160"/>
            <a:ext cx="2694666" cy="1005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User1\Desktop\Конкурс ОТ\20190128_09153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137" y="1332253"/>
            <a:ext cx="3213767" cy="241032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1\Desktop\Конкурс ОТ\20190128_09131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1332254"/>
            <a:ext cx="3354187" cy="25156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1\Desktop\Адміністрація\Оформлення ДНЗ\Фото\SAM_222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9159" y="3941318"/>
            <a:ext cx="3360913" cy="22322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386" y="6021288"/>
            <a:ext cx="56038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5144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b="1" i="1" dirty="0" smtClean="0"/>
              <a:t>Наше розвивальне середовище </a:t>
            </a:r>
            <a:endParaRPr lang="ru-RU" b="1" i="1" dirty="0"/>
          </a:p>
        </p:txBody>
      </p:sp>
      <p:sp>
        <p:nvSpPr>
          <p:cNvPr id="4" name="Текст 3"/>
          <p:cNvSpPr>
            <a:spLocks noGrp="1"/>
          </p:cNvSpPr>
          <p:nvPr>
            <p:ph type="body" idx="1"/>
          </p:nvPr>
        </p:nvSpPr>
        <p:spPr/>
        <p:txBody>
          <a:bodyPr/>
          <a:lstStyle/>
          <a:p>
            <a:endParaRPr lang="ru-RU"/>
          </a:p>
        </p:txBody>
      </p:sp>
      <p:sp>
        <p:nvSpPr>
          <p:cNvPr id="5" name="Объект 4"/>
          <p:cNvSpPr>
            <a:spLocks noGrp="1"/>
          </p:cNvSpPr>
          <p:nvPr>
            <p:ph sz="half" idx="2"/>
          </p:nvPr>
        </p:nvSpPr>
        <p:spPr/>
        <p:txBody>
          <a:bodyPr/>
          <a:lstStyle/>
          <a:p>
            <a:endParaRPr lang="ru-RU"/>
          </a:p>
        </p:txBody>
      </p:sp>
      <p:sp>
        <p:nvSpPr>
          <p:cNvPr id="6" name="Текст 5"/>
          <p:cNvSpPr>
            <a:spLocks noGrp="1"/>
          </p:cNvSpPr>
          <p:nvPr>
            <p:ph type="body" sz="quarter" idx="3"/>
          </p:nvPr>
        </p:nvSpPr>
        <p:spPr/>
        <p:txBody>
          <a:bodyPr/>
          <a:lstStyle/>
          <a:p>
            <a:endParaRPr lang="ru-RU"/>
          </a:p>
        </p:txBody>
      </p:sp>
      <p:sp>
        <p:nvSpPr>
          <p:cNvPr id="7" name="Объект 6"/>
          <p:cNvSpPr>
            <a:spLocks noGrp="1"/>
          </p:cNvSpPr>
          <p:nvPr>
            <p:ph sz="quarter" idx="4"/>
          </p:nvPr>
        </p:nvSpPr>
        <p:spPr/>
        <p:txBody>
          <a:bodyPr/>
          <a:lstStyle/>
          <a:p>
            <a:endParaRPr lang="ru-RU"/>
          </a:p>
        </p:txBody>
      </p:sp>
      <p:pic>
        <p:nvPicPr>
          <p:cNvPr id="3074" name="Picture 2" descr="C:\Users\User1\Desktop\Адміністрація\Оформлення ДНЗ\Ф\20180116_08354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560736"/>
            <a:ext cx="2880320" cy="2160240"/>
          </a:xfrm>
          <a:prstGeom prst="rect">
            <a:avLst/>
          </a:prstGeom>
          <a:noFill/>
          <a:scene3d>
            <a:camera prst="orthographicFront">
              <a:rot lat="0" lon="0" rev="900000"/>
            </a:camera>
            <a:lightRig rig="threePt" dir="t"/>
          </a:scene3d>
          <a:extLst>
            <a:ext uri="{909E8E84-426E-40DD-AFC4-6F175D3DCCD1}">
              <a14:hiddenFill xmlns:a14="http://schemas.microsoft.com/office/drawing/2010/main">
                <a:solidFill>
                  <a:srgbClr val="FFFFFF"/>
                </a:solidFill>
              </a14:hiddenFill>
            </a:ext>
          </a:extLst>
        </p:spPr>
      </p:pic>
      <p:pic>
        <p:nvPicPr>
          <p:cNvPr id="3075" name="Picture 3" descr="C:\Users\User1\Desktop\Адміністрація\Оформлення ДНЗ\Ф\20180116_0907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9" y="1560736"/>
            <a:ext cx="2880320" cy="216024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User1\Desktop\Адміністрація\Оформлення ДНЗ\Ф\20180116_09123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248" y="1582192"/>
            <a:ext cx="1670001" cy="2226668"/>
          </a:xfrm>
          <a:prstGeom prst="rect">
            <a:avLst/>
          </a:prstGeom>
          <a:noFill/>
          <a:scene3d>
            <a:camera prst="orthographicFront">
              <a:rot lat="0" lon="0" rev="20699999"/>
            </a:camera>
            <a:lightRig rig="threePt" dir="t"/>
          </a:scene3d>
          <a:extLst>
            <a:ext uri="{909E8E84-426E-40DD-AFC4-6F175D3DCCD1}">
              <a14:hiddenFill xmlns:a14="http://schemas.microsoft.com/office/drawing/2010/main">
                <a:solidFill>
                  <a:srgbClr val="FFFFFF"/>
                </a:solidFill>
              </a14:hiddenFill>
            </a:ext>
          </a:extLst>
        </p:spPr>
      </p:pic>
      <p:pic>
        <p:nvPicPr>
          <p:cNvPr id="3077" name="Picture 5" descr="C:\Users\User1\Desktop\Адміністрація\Оформлення ДНЗ\Ф\20180116_0924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4928" y="3830551"/>
            <a:ext cx="1659321" cy="2212428"/>
          </a:xfrm>
          <a:prstGeom prst="rect">
            <a:avLst/>
          </a:prstGeom>
          <a:noFill/>
          <a:scene3d>
            <a:camera prst="orthographicFront">
              <a:rot lat="0" lon="0" rev="900000"/>
            </a:camera>
            <a:lightRig rig="threePt" dir="t"/>
          </a:scene3d>
          <a:extLst>
            <a:ext uri="{909E8E84-426E-40DD-AFC4-6F175D3DCCD1}">
              <a14:hiddenFill xmlns:a14="http://schemas.microsoft.com/office/drawing/2010/main">
                <a:solidFill>
                  <a:srgbClr val="FFFFFF"/>
                </a:solidFill>
              </a14:hiddenFill>
            </a:ext>
          </a:extLst>
        </p:spPr>
      </p:pic>
      <p:pic>
        <p:nvPicPr>
          <p:cNvPr id="3078" name="Picture 6" descr="C:\Users\User1\Desktop\Адміністрація\Оформлення ДНЗ\Ф\20180116_0944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48087" y="3876465"/>
            <a:ext cx="1659321" cy="2212428"/>
          </a:xfrm>
          <a:prstGeom prst="rect">
            <a:avLst/>
          </a:prstGeom>
          <a:noFill/>
          <a:scene3d>
            <a:camera prst="orthographicFront">
              <a:rot lat="0" lon="0" rev="600000"/>
            </a:camera>
            <a:lightRig rig="threePt" dir="t"/>
          </a:scene3d>
          <a:extLst>
            <a:ext uri="{909E8E84-426E-40DD-AFC4-6F175D3DCCD1}">
              <a14:hiddenFill xmlns:a14="http://schemas.microsoft.com/office/drawing/2010/main">
                <a:solidFill>
                  <a:srgbClr val="FFFFFF"/>
                </a:solidFill>
              </a14:hiddenFill>
            </a:ext>
          </a:extLst>
        </p:spPr>
      </p:pic>
      <p:pic>
        <p:nvPicPr>
          <p:cNvPr id="3079" name="Picture 7" descr="C:\Users\User1\Desktop\Адміністрація\Оформлення ДНЗ\Ф\20180116_09495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560" y="3784637"/>
            <a:ext cx="1728192" cy="2304256"/>
          </a:xfrm>
          <a:prstGeom prst="rect">
            <a:avLst/>
          </a:prstGeom>
          <a:noFill/>
          <a:scene3d>
            <a:camera prst="orthographicFront">
              <a:rot lat="299999" lon="0" rev="600000"/>
            </a:camera>
            <a:lightRig rig="threePt" dir="t"/>
          </a:scene3d>
          <a:extLst>
            <a:ext uri="{909E8E84-426E-40DD-AFC4-6F175D3DCCD1}">
              <a14:hiddenFill xmlns:a14="http://schemas.microsoft.com/office/drawing/2010/main">
                <a:solidFill>
                  <a:srgbClr val="FFFFFF"/>
                </a:solidFill>
              </a14:hiddenFill>
            </a:ext>
          </a:extLst>
        </p:spPr>
      </p:pic>
      <p:pic>
        <p:nvPicPr>
          <p:cNvPr id="3080" name="Picture 8" descr="C:\Users\User1\Desktop\Адміністрація\Оформлення ДНЗ\Ф\20180116_09372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27784" y="3818595"/>
            <a:ext cx="1693757" cy="2258342"/>
          </a:xfrm>
          <a:prstGeom prst="rect">
            <a:avLst/>
          </a:prstGeom>
          <a:noFill/>
          <a:scene3d>
            <a:camera prst="orthographicFront">
              <a:rot lat="0" lon="0" rev="20999999"/>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1476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i="1" dirty="0" smtClean="0"/>
              <a:t>Займаємося спортом</a:t>
            </a:r>
            <a:endParaRPr lang="ru-RU" b="1" i="1" dirty="0"/>
          </a:p>
        </p:txBody>
      </p:sp>
      <p:pic>
        <p:nvPicPr>
          <p:cNvPr id="2050" name="Picture 2" descr="C:\Users\User1\Desktop\Новая папка (6)\20190822_1115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055396">
            <a:off x="447967" y="1590214"/>
            <a:ext cx="1986119" cy="264815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er1\Desktop\Новая папка (6)\20190822_1116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30567">
            <a:off x="6569674" y="1480487"/>
            <a:ext cx="2045521" cy="27273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фото\MVI_0628.MP4_20190822_135351.29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3808" y="1556792"/>
            <a:ext cx="3329141" cy="187264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283968" y="4941168"/>
            <a:ext cx="4029805" cy="792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descr="C:\Users\User1\Desktop\Презентація\20181108_08272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525780">
            <a:off x="1740580" y="3919062"/>
            <a:ext cx="2206457"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3912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i="1" dirty="0" smtClean="0"/>
              <a:t>Прогулянка</a:t>
            </a:r>
            <a:endParaRPr lang="ru-RU" b="1" i="1" dirty="0"/>
          </a:p>
        </p:txBody>
      </p:sp>
      <p:pic>
        <p:nvPicPr>
          <p:cNvPr id="4099" name="Picture 3" descr="C:\Users\User1\Desktop\Адміністрація\Оформлення ДНЗ\Ф\20180116_1056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1340768"/>
            <a:ext cx="3264363" cy="2448272"/>
          </a:xfrm>
          <a:prstGeom prst="rect">
            <a:avLst/>
          </a:prstGeom>
          <a:noFill/>
          <a:scene3d>
            <a:camera prst="orthographicFront">
              <a:rot lat="0" lon="0" rev="600000"/>
            </a:camera>
            <a:lightRig rig="threePt" dir="t"/>
          </a:scene3d>
          <a:extLst>
            <a:ext uri="{909E8E84-426E-40DD-AFC4-6F175D3DCCD1}">
              <a14:hiddenFill xmlns:a14="http://schemas.microsoft.com/office/drawing/2010/main">
                <a:solidFill>
                  <a:srgbClr val="FFFFFF"/>
                </a:solidFill>
              </a14:hiddenFill>
            </a:ext>
          </a:extLst>
        </p:spPr>
      </p:pic>
      <p:pic>
        <p:nvPicPr>
          <p:cNvPr id="4100" name="Picture 4" descr="C:\Users\User1\Desktop\Адміністрація\Оформлення ДНЗ\Фото\SAM_22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1714" y="1375049"/>
            <a:ext cx="2040406" cy="29180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User1\Desktop\IMG-97e9881a41f52ce9811dd9daaed60a46-V.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128" y="1454572"/>
            <a:ext cx="3270945" cy="2453208"/>
          </a:xfrm>
          <a:prstGeom prst="rect">
            <a:avLst/>
          </a:prstGeom>
          <a:noFill/>
          <a:scene3d>
            <a:camera prst="orthographicFront">
              <a:rot lat="0" lon="0" rev="21299999"/>
            </a:camera>
            <a:lightRig rig="threePt" dir="t"/>
          </a:scene3d>
          <a:extLst>
            <a:ext uri="{909E8E84-426E-40DD-AFC4-6F175D3DCCD1}">
              <a14:hiddenFill xmlns:a14="http://schemas.microsoft.com/office/drawing/2010/main">
                <a:solidFill>
                  <a:srgbClr val="FFFFFF"/>
                </a:solidFill>
              </a14:hiddenFill>
            </a:ext>
          </a:extLst>
        </p:spPr>
      </p:pic>
      <p:pic>
        <p:nvPicPr>
          <p:cNvPr id="2051" name="Picture 3"/>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312492" y="5013176"/>
            <a:ext cx="4291956" cy="1005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Users\User1\Desktop\IMG-2b8ff120acef4d59f5268228dad01544-V.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61999" y="3921472"/>
            <a:ext cx="2939819" cy="2204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120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i="1" dirty="0" smtClean="0"/>
              <a:t>Проведення спільних свят з батьками</a:t>
            </a:r>
            <a:endParaRPr lang="ru-RU" b="1" i="1" dirty="0"/>
          </a:p>
        </p:txBody>
      </p:sp>
      <p:pic>
        <p:nvPicPr>
          <p:cNvPr id="4098" name="Picture 2" descr="C:\Users\User1\Desktop\IMG-0593d813f0014ebae7d7a1885951b38f-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73919">
            <a:off x="6135106" y="3633269"/>
            <a:ext cx="2976331" cy="223224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User1\Desktop\Новая папка (5)\20190614_1540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77012">
            <a:off x="-64822" y="1374869"/>
            <a:ext cx="2949856" cy="221239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User1\Desktop\Адміністрація\Оформлення ДНЗ\Новий Рік\DSC_032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856" y="1533128"/>
            <a:ext cx="2843808" cy="189587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User1\Desktop\Адміністрація\Оформлення ДНЗ\Новий Рік\DSC_032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644148">
            <a:off x="323528" y="3945473"/>
            <a:ext cx="2808312" cy="187220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1\Desktop\Адміністрація\фото днз\20190614_15214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96704" y="3596016"/>
            <a:ext cx="3131840" cy="2348880"/>
          </a:xfrm>
          <a:prstGeom prst="rect">
            <a:avLst/>
          </a:prstGeom>
          <a:noFill/>
          <a:extLst>
            <a:ext uri="{909E8E84-426E-40DD-AFC4-6F175D3DCCD1}">
              <a14:hiddenFill xmlns:a14="http://schemas.microsoft.com/office/drawing/2010/main">
                <a:solidFill>
                  <a:srgbClr val="FFFFFF"/>
                </a:solidFill>
              </a14:hiddenFill>
            </a:ext>
          </a:extLst>
        </p:spPr>
      </p:pic>
      <p:sp>
        <p:nvSpPr>
          <p:cNvPr id="5" name="Объект 4"/>
          <p:cNvSpPr>
            <a:spLocks noGrp="1"/>
          </p:cNvSpPr>
          <p:nvPr>
            <p:ph idx="1"/>
          </p:nvPr>
        </p:nvSpPr>
        <p:spPr/>
        <p:txBody>
          <a:bodyPr/>
          <a:lstStyle/>
          <a:p>
            <a:endParaRPr lang="ru-RU" dirty="0"/>
          </a:p>
        </p:txBody>
      </p:sp>
      <p:pic>
        <p:nvPicPr>
          <p:cNvPr id="1028" name="Picture 4" descr="C:\Users\User1\Desktop\Адміністрація\фото днз\20190614_15220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817387">
            <a:off x="6408861" y="1450639"/>
            <a:ext cx="2747797" cy="2060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975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595</TotalTime>
  <Words>54</Words>
  <Application>Microsoft Office PowerPoint</Application>
  <PresentationFormat>Экран (4:3)</PresentationFormat>
  <Paragraphs>22</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        Успенівський дошкільний навчальний заклад №2»Дзвіночок»  ПРЕЗЕНТАЦІЯ «Наш дитячий садок»   </vt:lpstr>
      <vt:lpstr>Наш заклад</vt:lpstr>
      <vt:lpstr>   Наш садочок розпочав  роботу з 1969 року.  В ДНЗ функціонує одна  різновікова група на 15 місць. Обладнанні кімнати  для навчання,  ігор та відпочинку малюків. Це сучасний дошкільний  навчальний заклад,  що дбає про забезпечення  права дітей на здобуття  дошкільної освіти!   </vt:lpstr>
      <vt:lpstr>Наш колектив</vt:lpstr>
      <vt:lpstr>Наші заняття</vt:lpstr>
      <vt:lpstr>Наше розвивальне середовище </vt:lpstr>
      <vt:lpstr>Займаємося спортом</vt:lpstr>
      <vt:lpstr>Прогулянка</vt:lpstr>
      <vt:lpstr>Проведення спільних свят з батьками</vt:lpstr>
      <vt:lpstr>Безпека життєдіяльності дітей </vt:lpstr>
      <vt:lpstr>Наш техперсонал в роботі </vt:lpstr>
      <vt:lpstr>Дякуємо за увагу ! </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User1</dc:creator>
  <cp:lastModifiedBy>User1</cp:lastModifiedBy>
  <cp:revision>36</cp:revision>
  <dcterms:created xsi:type="dcterms:W3CDTF">2019-08-19T07:35:47Z</dcterms:created>
  <dcterms:modified xsi:type="dcterms:W3CDTF">2019-08-28T12:20:57Z</dcterms:modified>
</cp:coreProperties>
</file>