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1"/>
  </p:notesMasterIdLst>
  <p:sldIdLst>
    <p:sldId id="256" r:id="rId3"/>
    <p:sldId id="258" r:id="rId4"/>
    <p:sldId id="261" r:id="rId5"/>
    <p:sldId id="263" r:id="rId6"/>
    <p:sldId id="262" r:id="rId7"/>
    <p:sldId id="260" r:id="rId8"/>
    <p:sldId id="266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8923F-E7BC-4D41-AB34-C6B864870B42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0706-EF9F-435E-9951-3D7C0F192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0706-EF9F-435E-9951-3D7C0F1928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2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CEC01-7D4D-400F-A2CE-8E44F6A3F75D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9A923-FD4F-4560-BD1B-5F0E68A7B01E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5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7E83E5-C679-4F1D-A081-E2416B7B7B0C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A2C899-CA24-4806-8DBE-0A38AB722E59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8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8528A-15B4-45C9-8C08-96688335DD83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4EC87B-AD7A-4FC8-B769-8219261122C9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4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F11163-40CC-460F-B549-12A04EDA0853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39DDD5-6244-43C5-A9F5-438E964EF863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2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AC78-95E0-4B43-8C2B-59A7C3A17BD8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B0EF-575F-45A3-ABC0-233A8CA23A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D33F8-3EA0-4E9D-8753-8B386B5ED2F3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B0BEBE-E154-4FFD-B15F-9191F7C6B671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C013D9-FB7C-42CE-B6BD-F5D6EC42B0F0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19E113-4A7E-4EA8-A434-6BA8BA2E4218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A6CD5C-0E4E-4580-8791-16AFDBE79281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42B85F-B7D5-4194-A8CE-9CB5D384B605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140E6-B155-487F-A9CB-FA97A8D8A4FC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6C0243-DE26-42D8-AEBF-3A9166EC5617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5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D08EF-2F9C-4CE4-BDE2-F3966056AAFE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139F5A-AB92-411C-AEAF-DF452387E291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5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DD894F-C374-4890-A79D-8C7856634281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3CA272-9F5B-485A-8D6F-28E43A24E646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8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9F1C05-E08C-4B8E-93D3-C8E427499440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7D704-35CA-4E74-AB87-55BD86B4562C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B36132-2719-4507-B3A0-F8E55AF657D5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E836A-73CF-4CD1-8814-7CF4D93758BD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B36132-2719-4507-B3A0-F8E55AF657D5}" type="datetimeFigureOut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29.08.2019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E836A-73CF-4CD1-8814-7CF4D93758BD}" type="slidenum">
              <a:rPr lang="uk-UA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9090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Реалізація концепції НУШ </a:t>
            </a:r>
            <a:br>
              <a:rPr lang="uk-UA" b="1" dirty="0" smtClean="0"/>
            </a:br>
            <a:r>
              <a:rPr lang="uk-UA" b="1" dirty="0" smtClean="0"/>
              <a:t>в </a:t>
            </a:r>
            <a:r>
              <a:rPr lang="uk-UA" b="1" dirty="0" err="1" smtClean="0"/>
              <a:t>Лисівській</a:t>
            </a:r>
            <a:r>
              <a:rPr lang="uk-UA" b="1" dirty="0" smtClean="0"/>
              <a:t> ЗОШ І – ІІІ ступенів. Вмотивований учитель.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27" y="2418141"/>
            <a:ext cx="6096000" cy="4333875"/>
          </a:xfrm>
        </p:spPr>
      </p:pic>
    </p:spTree>
    <p:extLst>
      <p:ext uri="{BB962C8B-B14F-4D97-AF65-F5344CB8AC3E}">
        <p14:creationId xmlns:p14="http://schemas.microsoft.com/office/powerpoint/2010/main" val="2366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6623050"/>
            <a:ext cx="72358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3665539" y="246063"/>
            <a:ext cx="7019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4400">
                <a:solidFill>
                  <a:prstClr val="black"/>
                </a:solidFill>
              </a:rPr>
              <a:t>Вмотивований вчитель</a:t>
            </a:r>
          </a:p>
        </p:txBody>
      </p:sp>
      <p:pic>
        <p:nvPicPr>
          <p:cNvPr id="2457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90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9275"/>
            <a:ext cx="21240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Місце для вмісту 2"/>
          <p:cNvSpPr txBox="1">
            <a:spLocks/>
          </p:cNvSpPr>
          <p:nvPr/>
        </p:nvSpPr>
        <p:spPr bwMode="auto">
          <a:xfrm>
            <a:off x="4025901" y="1611314"/>
            <a:ext cx="6335713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altLang="ru-RU" sz="3200" b="1" dirty="0">
                <a:solidFill>
                  <a:prstClr val="black"/>
                </a:solidFill>
              </a:rPr>
              <a:t>! </a:t>
            </a:r>
            <a:r>
              <a:rPr kumimoji="0" lang="uk-UA" altLang="ru-RU" sz="3200" dirty="0">
                <a:solidFill>
                  <a:prstClr val="black"/>
                </a:solidFill>
              </a:rPr>
              <a:t>Українська школа буде успішною, якщо до неї прийде успішний учитель.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800" dirty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altLang="ru-RU" sz="3200" b="1" dirty="0">
                <a:solidFill>
                  <a:prstClr val="black"/>
                </a:solidFill>
              </a:rPr>
              <a:t>!</a:t>
            </a:r>
            <a:r>
              <a:rPr kumimoji="0" lang="uk-UA" altLang="ru-RU" sz="3200" dirty="0">
                <a:solidFill>
                  <a:prstClr val="black"/>
                </a:solidFill>
              </a:rPr>
              <a:t> Суттєвих змін зазнає процес і зміст підготовки вчителя.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800" dirty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altLang="ru-RU" sz="3200" b="1" dirty="0">
                <a:solidFill>
                  <a:prstClr val="black"/>
                </a:solidFill>
              </a:rPr>
              <a:t>!</a:t>
            </a:r>
            <a:r>
              <a:rPr kumimoji="0" lang="uk-UA" altLang="ru-RU" sz="3200" dirty="0">
                <a:solidFill>
                  <a:prstClr val="black"/>
                </a:solidFill>
              </a:rPr>
              <a:t> Велика увага буде приділятися матеріальному стимулюванню учителів.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2800" b="1" dirty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2800" dirty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2800" dirty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2800" dirty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2800" b="1" dirty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uk-UA" alt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Змін </a:t>
            </a:r>
            <a:r>
              <a:rPr lang="uk-UA" b="1" dirty="0"/>
              <a:t>зазнає процес і зміст підготовки </a:t>
            </a:r>
            <a:r>
              <a:rPr lang="uk-UA" b="1" dirty="0" smtClean="0"/>
              <a:t>вчителя</a:t>
            </a:r>
            <a:r>
              <a:rPr lang="uk-UA" b="1" dirty="0"/>
              <a:t>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87606" y="1523999"/>
            <a:ext cx="5303338" cy="5054221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Збільшиться кількість моделей підготовки вчителя. Наші вчителі не тільки проходять курси при ОІППО, а і є активними учасниками районних, обласних семінарів, тренінгів, </a:t>
            </a:r>
            <a:r>
              <a:rPr lang="uk-UA" dirty="0" err="1" smtClean="0"/>
              <a:t>вебінарів</a:t>
            </a:r>
            <a:r>
              <a:rPr lang="uk-UA" dirty="0" smtClean="0"/>
              <a:t>, онлайн-курсів. </a:t>
            </a:r>
          </a:p>
          <a:p>
            <a:r>
              <a:rPr lang="uk-UA" dirty="0" smtClean="0"/>
              <a:t>Педагоги школи успішно пройшли і отримали сертифікати курсів «Вчимося жити разом», «Недискримінаційний підхід у навчанні», «Європейський механізм захисту прав людини», «</a:t>
            </a:r>
            <a:r>
              <a:rPr lang="uk-UA" dirty="0" err="1" smtClean="0"/>
              <a:t>Онлайн-курс</a:t>
            </a:r>
            <a:r>
              <a:rPr lang="uk-UA" dirty="0" smtClean="0"/>
              <a:t> для вчителів початкової школи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21602"/>
          <a:stretch/>
        </p:blipFill>
        <p:spPr>
          <a:xfrm>
            <a:off x="7146878" y="2818263"/>
            <a:ext cx="5045122" cy="403973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40" y="1514536"/>
            <a:ext cx="4876800" cy="2499360"/>
          </a:xfrm>
        </p:spPr>
      </p:pic>
    </p:spTree>
    <p:extLst>
      <p:ext uri="{BB962C8B-B14F-4D97-AF65-F5344CB8AC3E}">
        <p14:creationId xmlns:p14="http://schemas.microsoft.com/office/powerpoint/2010/main" val="15136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6537" y="4940490"/>
            <a:ext cx="10686197" cy="191751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На допомогу вчителеві створено освітні портали із методичними та дидактичними матеріалами, українськими енциклопедіями, мультимедійними підручниками та інтерактивними онлайн-ресурсами. Вчителі школи постійно використовують в своїй роботі ці ресурси. </a:t>
            </a:r>
            <a:r>
              <a:rPr lang="uk-UA" dirty="0" smtClean="0">
                <a:solidFill>
                  <a:schemeClr val="tx2"/>
                </a:solidFill>
              </a:rPr>
              <a:t>Майже всі є учасниками професійних груп у соціальних мережах </a:t>
            </a:r>
            <a:r>
              <a:rPr lang="uk-UA" dirty="0" err="1" smtClean="0">
                <a:solidFill>
                  <a:schemeClr val="tx2"/>
                </a:solidFill>
              </a:rPr>
              <a:t>Фейсбук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ru-RU" dirty="0" err="1" smtClean="0">
                <a:solidFill>
                  <a:schemeClr val="tx2"/>
                </a:solidFill>
              </a:rPr>
              <a:t>ін</a:t>
            </a:r>
            <a:r>
              <a:rPr lang="ru-RU" dirty="0" smtClean="0">
                <a:solidFill>
                  <a:schemeClr val="tx2"/>
                </a:solidFill>
              </a:rPr>
              <a:t>. .</a:t>
            </a:r>
            <a:endParaRPr lang="uk-UA" dirty="0" smtClean="0">
              <a:solidFill>
                <a:schemeClr val="tx2"/>
              </a:solidFill>
            </a:endParaRPr>
          </a:p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30" y="0"/>
            <a:ext cx="8758831" cy="4926842"/>
          </a:xfrm>
        </p:spPr>
      </p:pic>
    </p:spTree>
    <p:extLst>
      <p:ext uri="{BB962C8B-B14F-4D97-AF65-F5344CB8AC3E}">
        <p14:creationId xmlns:p14="http://schemas.microsoft.com/office/powerpoint/2010/main" val="38745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47414" y="274320"/>
            <a:ext cx="9564169" cy="858444"/>
          </a:xfrm>
        </p:spPr>
        <p:txBody>
          <a:bodyPr/>
          <a:lstStyle/>
          <a:p>
            <a:pPr algn="ctr"/>
            <a:r>
              <a:rPr lang="uk-UA" dirty="0" smtClean="0"/>
              <a:t>Академічна свобода вчителя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23833" y="1160059"/>
            <a:ext cx="6291617" cy="558193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dirty="0" smtClean="0"/>
              <a:t>Насамперед, творчому та відповідальному вчителю, який постійно працює над собою, надано </a:t>
            </a:r>
            <a:r>
              <a:rPr lang="uk-UA" b="1" dirty="0" smtClean="0"/>
              <a:t>академічну свободу</a:t>
            </a:r>
            <a:r>
              <a:rPr lang="uk-UA" dirty="0" smtClean="0"/>
              <a:t>».</a:t>
            </a:r>
          </a:p>
          <a:p>
            <a:endParaRPr lang="uk-UA" dirty="0" smtClean="0"/>
          </a:p>
          <a:p>
            <a:r>
              <a:rPr lang="uk-UA" dirty="0" smtClean="0"/>
              <a:t>Учителі Лисівської ЗОШ сьогодні працюють за власноруч обраними підручниками, програмами. Самі визначають методи,  способи й засоби навчання.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5" y="1524000"/>
            <a:ext cx="3498056" cy="4664075"/>
          </a:xfrm>
        </p:spPr>
      </p:pic>
    </p:spTree>
    <p:extLst>
      <p:ext uri="{BB962C8B-B14F-4D97-AF65-F5344CB8AC3E}">
        <p14:creationId xmlns:p14="http://schemas.microsoft.com/office/powerpoint/2010/main" val="35667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Формування </a:t>
            </a:r>
            <a:r>
              <a:rPr lang="ru-RU" b="1" dirty="0" err="1" smtClean="0">
                <a:effectLst/>
              </a:rPr>
              <a:t>ключових</a:t>
            </a:r>
            <a:r>
              <a:rPr lang="ru-RU" b="1" dirty="0" smtClean="0">
                <a:effectLst/>
              </a:rPr>
              <a:t> компетентностей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64525" y="1524000"/>
            <a:ext cx="6114197" cy="497233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Сучасна освіта орієнтується на дитину і на те, щоб кристалізувати компетенції та створювати умови для розвитку особисті. Тому </a:t>
            </a:r>
            <a:r>
              <a:rPr lang="uk-UA" dirty="0" err="1" smtClean="0"/>
              <a:t>компетентісний</a:t>
            </a:r>
            <a:r>
              <a:rPr lang="uk-UA" dirty="0" smtClean="0"/>
              <a:t> підхід у навчанні став стержнем професійного зростання наших вчителів. Минулого навчального року </a:t>
            </a:r>
            <a:r>
              <a:rPr lang="uk-UA" dirty="0" err="1" smtClean="0"/>
              <a:t>Бабіченко</a:t>
            </a:r>
            <a:r>
              <a:rPr lang="uk-UA" dirty="0" smtClean="0"/>
              <a:t> О.М., Єфіменко Л.І., Мачихіна Н.А., </a:t>
            </a:r>
            <a:r>
              <a:rPr lang="uk-UA" dirty="0" err="1" smtClean="0"/>
              <a:t>Старостенко</a:t>
            </a:r>
            <a:r>
              <a:rPr lang="uk-UA" dirty="0" smtClean="0"/>
              <a:t> А.Є., Галич М.В. ,Ємець О.М.  </a:t>
            </a:r>
            <a:r>
              <a:rPr lang="uk-UA" dirty="0"/>
              <a:t>д</a:t>
            </a:r>
            <a:r>
              <a:rPr lang="uk-UA" dirty="0" smtClean="0"/>
              <a:t>ілилися своїм досвідом з колегами району.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5" y="1524000"/>
            <a:ext cx="3498056" cy="4664075"/>
          </a:xfrm>
        </p:spPr>
      </p:pic>
    </p:spTree>
    <p:extLst>
      <p:ext uri="{BB962C8B-B14F-4D97-AF65-F5344CB8AC3E}">
        <p14:creationId xmlns:p14="http://schemas.microsoft.com/office/powerpoint/2010/main" val="16754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0371" y="328911"/>
            <a:ext cx="9997440" cy="1143000"/>
          </a:xfrm>
        </p:spPr>
        <p:txBody>
          <a:bodyPr/>
          <a:lstStyle/>
          <a:p>
            <a:pPr algn="ctr"/>
            <a:r>
              <a:rPr lang="uk-UA" dirty="0" smtClean="0"/>
              <a:t>Матеріальне стимулювання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7" y="1303905"/>
            <a:ext cx="6104373" cy="45782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57614" y="1974376"/>
            <a:ext cx="4876800" cy="4663440"/>
          </a:xfrm>
        </p:spPr>
        <p:txBody>
          <a:bodyPr/>
          <a:lstStyle/>
          <a:p>
            <a:r>
              <a:rPr lang="uk-UA" b="1" dirty="0" smtClean="0"/>
              <a:t>Велика увага приділяється матеріальному стимулюванню</a:t>
            </a:r>
            <a:r>
              <a:rPr lang="uk-UA" dirty="0" smtClean="0"/>
              <a:t>. У школі передбачено преміювання вчителів, учні яких стали переможцями конкурсів і олімпіад.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34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022298" y="2683711"/>
            <a:ext cx="4958687" cy="209930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sz="5400" dirty="0" smtClean="0"/>
              <a:t>Дякую за увагу!</a:t>
            </a:r>
            <a:endParaRPr lang="uk-UA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b="15500"/>
          <a:stretch/>
        </p:blipFill>
        <p:spPr>
          <a:xfrm>
            <a:off x="218364" y="1030951"/>
            <a:ext cx="7088363" cy="4755700"/>
          </a:xfrm>
        </p:spPr>
      </p:pic>
    </p:spTree>
    <p:extLst>
      <p:ext uri="{BB962C8B-B14F-4D97-AF65-F5344CB8AC3E}">
        <p14:creationId xmlns:p14="http://schemas.microsoft.com/office/powerpoint/2010/main" val="42031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253</Words>
  <Application>Microsoft Office PowerPoint</Application>
  <PresentationFormat>Широкоэкранный</PresentationFormat>
  <Paragraphs>25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Verdana</vt:lpstr>
      <vt:lpstr>Wingdings 2</vt:lpstr>
      <vt:lpstr>1_Тема Office</vt:lpstr>
      <vt:lpstr>Солнцестояние</vt:lpstr>
      <vt:lpstr>Реалізація концепції НУШ  в Лисівській ЗОШ І – ІІІ ступенів. Вмотивований учитель.</vt:lpstr>
      <vt:lpstr>Презентация PowerPoint</vt:lpstr>
      <vt:lpstr>Змін зазнає процес і зміст підготовки вчителя </vt:lpstr>
      <vt:lpstr>Презентация PowerPoint</vt:lpstr>
      <vt:lpstr>Академічна свобода вчителя</vt:lpstr>
      <vt:lpstr>Формування ключових компетентностей</vt:lpstr>
      <vt:lpstr>Матеріальне стимулювання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концепції НУШ в Лисівській ЗОШ І – ІІІ ступенів</dc:title>
  <dc:creator>Windows User</dc:creator>
  <cp:lastModifiedBy>школа1</cp:lastModifiedBy>
  <cp:revision>24</cp:revision>
  <dcterms:created xsi:type="dcterms:W3CDTF">2019-08-20T07:55:55Z</dcterms:created>
  <dcterms:modified xsi:type="dcterms:W3CDTF">2019-08-29T06:27:42Z</dcterms:modified>
</cp:coreProperties>
</file>